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77" r:id="rId5"/>
    <p:sldId id="278" r:id="rId6"/>
    <p:sldId id="272" r:id="rId7"/>
    <p:sldId id="279" r:id="rId8"/>
    <p:sldId id="273" r:id="rId9"/>
    <p:sldId id="274" r:id="rId10"/>
    <p:sldId id="275" r:id="rId11"/>
    <p:sldId id="276" r:id="rId12"/>
    <p:sldId id="269" r:id="rId13"/>
    <p:sldId id="257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F141"/>
    <a:srgbClr val="FCF26A"/>
    <a:srgbClr val="000099"/>
    <a:srgbClr val="E0E450"/>
    <a:srgbClr val="F4F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>
          <a:xfrm>
            <a:off x="907869" y="6338026"/>
            <a:ext cx="2743200" cy="365125"/>
          </a:xfrm>
        </p:spPr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  <p:sp>
        <p:nvSpPr>
          <p:cNvPr id="7" name="Pravokutnik 6"/>
          <p:cNvSpPr/>
          <p:nvPr userDrawn="1"/>
        </p:nvSpPr>
        <p:spPr>
          <a:xfrm>
            <a:off x="0" y="6355635"/>
            <a:ext cx="12192000" cy="480593"/>
          </a:xfrm>
          <a:prstGeom prst="rect">
            <a:avLst/>
          </a:prstGeom>
          <a:solidFill>
            <a:srgbClr val="F4F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8" name="Slika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787" y="6380287"/>
            <a:ext cx="1646026" cy="43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75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9972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37004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64459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867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1091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4449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79107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8677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37863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 smtClean="0"/>
              <a:t>Kliknite ikonu da biste dodali  sliku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88901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40324-576C-4FE2-B24D-BA050561B8FE}" type="datetimeFigureOut">
              <a:rPr lang="hr-HR" smtClean="0"/>
              <a:t>25.10.2020.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673B2-212B-47B3-B11B-D31F08B32614}" type="slidenum">
              <a:rPr lang="hr-HR" smtClean="0"/>
              <a:t>‹#›</a:t>
            </a:fld>
            <a:endParaRPr lang="hr-HR"/>
          </a:p>
        </p:txBody>
      </p:sp>
      <p:sp>
        <p:nvSpPr>
          <p:cNvPr id="7" name="Pravokutnik 6"/>
          <p:cNvSpPr/>
          <p:nvPr userDrawn="1"/>
        </p:nvSpPr>
        <p:spPr>
          <a:xfrm>
            <a:off x="0" y="6355635"/>
            <a:ext cx="12192000" cy="480593"/>
          </a:xfrm>
          <a:prstGeom prst="rect">
            <a:avLst/>
          </a:prstGeom>
          <a:solidFill>
            <a:srgbClr val="F4F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9" name="Slika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75063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787" y="6380287"/>
            <a:ext cx="1646026" cy="43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02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fera.hr/dodatni-digitalni-sadrzaji/55bca6c5-0a98-4e29-a1ec-d2ba104bc8bb/assets/video/nc3_t1_longitudinalni_val.mp4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edu.glogster.com/glog/sto-je-val/2x9uq8fctow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s://www.e-sfera.hr/dodatni-digitalni-sadrzaji/55bca6c5-0a98-4e29-a1ec-d2ba104bc8bb/assets/video/nc3_t1_kruzni_valovi_na_vodi_1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hyperlink" Target="https://www.e-sfera.hr/dodatni-digitalni-sadrzaji/55bca6c5-0a98-4e29-a1ec-d2ba104bc8bb/assets/video/nc3_t1_ravni_valovi_na_vodi_2.mp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hyperlink" Target="https://www.e-sfera.hr/dodatni-digitalni-sadrzaji/55bca6c5-0a98-4e29-a1ec-d2ba104bc8bb/assets/video/nc3_t1_transverzalni_val.mp4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98251" y="2785017"/>
            <a:ext cx="9144000" cy="1655762"/>
          </a:xfrm>
        </p:spPr>
        <p:txBody>
          <a:bodyPr>
            <a:normAutofit/>
          </a:bodyPr>
          <a:lstStyle/>
          <a:p>
            <a:r>
              <a:rPr lang="hr-HR" sz="4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lef" panose="00000500000000000000" pitchFamily="2" charset="-79"/>
              </a:rPr>
              <a:t>Što je val? </a:t>
            </a:r>
            <a:endParaRPr lang="hr-HR" sz="4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lef" panose="00000500000000000000" pitchFamily="2" charset="-79"/>
            </a:endParaRPr>
          </a:p>
        </p:txBody>
      </p:sp>
      <p:sp>
        <p:nvSpPr>
          <p:cNvPr id="4" name="TekstniOkvir 3"/>
          <p:cNvSpPr txBox="1"/>
          <p:nvPr/>
        </p:nvSpPr>
        <p:spPr>
          <a:xfrm>
            <a:off x="8472196" y="5411755"/>
            <a:ext cx="3088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lef" panose="00000500000000000000" pitchFamily="2" charset="-79"/>
              </a:rPr>
              <a:t>VALOVI</a:t>
            </a:r>
            <a:endParaRPr lang="hr-HR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lef" panose="00000500000000000000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0045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4"/>
          <p:cNvSpPr txBox="1">
            <a:spLocks noChangeArrowheads="1"/>
          </p:cNvSpPr>
          <p:nvPr/>
        </p:nvSpPr>
        <p:spPr bwMode="auto">
          <a:xfrm>
            <a:off x="1315926" y="930016"/>
            <a:ext cx="52711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hr-HR" altLang="sr-Latn-RS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Longitudinalni valovi na opruzi</a:t>
            </a:r>
            <a:endParaRPr lang="en-US" altLang="sr-Latn-R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9458" name="Picture 2" descr="D:\Sandra - školska ppt\FIZIKA8_U\8_II_30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409" y="3318452"/>
            <a:ext cx="35718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Box 9"/>
          <p:cNvSpPr txBox="1">
            <a:spLocks noChangeArrowheads="1"/>
          </p:cNvSpPr>
          <p:nvPr/>
        </p:nvSpPr>
        <p:spPr bwMode="auto">
          <a:xfrm>
            <a:off x="1315926" y="1514791"/>
            <a:ext cx="7371633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SzPct val="70000"/>
            </a:pP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Kako 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se giba opruga koju sabijamo ili razvlačimo?</a:t>
            </a:r>
          </a:p>
          <a:p>
            <a:pPr>
              <a:lnSpc>
                <a:spcPct val="150000"/>
              </a:lnSpc>
              <a:buSzPct val="70000"/>
            </a:pP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Kako 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pritom titraju dijelovi opruge?</a:t>
            </a:r>
          </a:p>
          <a:p>
            <a:endParaRPr lang="en-US" altLang="sr-Latn-RS" dirty="0"/>
          </a:p>
        </p:txBody>
      </p:sp>
      <p:sp>
        <p:nvSpPr>
          <p:cNvPr id="6" name="Zvijezda s 5 krakova 5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  <p:pic>
        <p:nvPicPr>
          <p:cNvPr id="7" name="Picture 2" descr="C:\Users\Hp\Downloads\clapperboard-311792_1280.png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8084" y="902999"/>
            <a:ext cx="1071676" cy="1015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Slika 7"/>
          <p:cNvPicPr/>
          <p:nvPr/>
        </p:nvPicPr>
        <p:blipFill>
          <a:blip r:embed="rId5"/>
          <a:stretch>
            <a:fillRect/>
          </a:stretch>
        </p:blipFill>
        <p:spPr>
          <a:xfrm>
            <a:off x="10928083" y="2036684"/>
            <a:ext cx="1212399" cy="737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05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1254148" y="1762259"/>
            <a:ext cx="956847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hr-HR" altLang="sr-Latn-RS" sz="2800" b="1" dirty="0">
                <a:solidFill>
                  <a:srgbClr val="002060"/>
                </a:solidFill>
                <a:latin typeface="+mn-lt"/>
                <a:cs typeface="Arial" panose="020B0604020202020204" pitchFamily="34" charset="0"/>
              </a:rPr>
              <a:t>Longitudinalni ili uzdužni val</a:t>
            </a:r>
          </a:p>
          <a:p>
            <a:pPr marL="342900" indent="-342900">
              <a:lnSpc>
                <a:spcPct val="150000"/>
              </a:lnSpc>
              <a:buSzPct val="70000"/>
              <a:buFont typeface="Wingdings" panose="05000000000000000000" pitchFamily="2" charset="2"/>
              <a:buChar char="§"/>
            </a:pP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Val 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se širi usporedno  sa </a:t>
            </a:r>
            <a:r>
              <a:rPr lang="hr-HR" altLang="sr-Latn-RS" sz="2800" dirty="0" err="1">
                <a:latin typeface="+mn-lt"/>
                <a:cs typeface="Arial" panose="020B0604020202020204" pitchFamily="34" charset="0"/>
              </a:rPr>
              <a:t>smjero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m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  titranja čestica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 </a:t>
            </a:r>
            <a:r>
              <a:rPr lang="en-US" altLang="sr-Latn-RS" sz="2800" dirty="0" err="1" smtClean="0">
                <a:latin typeface="+mn-lt"/>
                <a:cs typeface="Arial" panose="020B0604020202020204" pitchFamily="34" charset="0"/>
              </a:rPr>
              <a:t>opruge</a:t>
            </a:r>
            <a:r>
              <a:rPr lang="en-US" altLang="sr-Latn-RS" sz="28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u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obliku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zgušnjenja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i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razrjeđenja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. </a:t>
            </a:r>
          </a:p>
          <a:p>
            <a:pPr marL="342900" indent="-342900">
              <a:lnSpc>
                <a:spcPct val="150000"/>
              </a:lnSpc>
              <a:buSzPct val="70000"/>
              <a:buFont typeface="Wingdings" panose="05000000000000000000" pitchFamily="2" charset="2"/>
              <a:buChar char="§"/>
            </a:pPr>
            <a:r>
              <a:rPr lang="hr-HR" altLang="sr-Latn-RS" sz="2800" dirty="0" err="1">
                <a:latin typeface="+mn-lt"/>
                <a:cs typeface="Arial" panose="020B0604020202020204" pitchFamily="34" charset="0"/>
              </a:rPr>
              <a:t>š</a:t>
            </a:r>
            <a:r>
              <a:rPr lang="en-US" altLang="sr-Latn-RS" sz="2800" dirty="0" smtClean="0">
                <a:latin typeface="+mn-lt"/>
                <a:cs typeface="Arial" panose="020B0604020202020204" pitchFamily="34" charset="0"/>
              </a:rPr>
              <a:t>ire 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se u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čvrstim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tijelima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, u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tekućinama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i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u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plinovima</a:t>
            </a:r>
            <a:r>
              <a:rPr lang="en-US" altLang="sr-Latn-R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hr-HR" altLang="sr-Latn-R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TextBox 7"/>
          <p:cNvSpPr txBox="1">
            <a:spLocks noChangeArrowheads="1"/>
          </p:cNvSpPr>
          <p:nvPr/>
        </p:nvSpPr>
        <p:spPr bwMode="auto">
          <a:xfrm>
            <a:off x="1254148" y="971867"/>
            <a:ext cx="34817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r-HR" sz="3600" dirty="0">
                <a:solidFill>
                  <a:srgbClr val="002060"/>
                </a:solidFill>
                <a:cs typeface="Arial" pitchFamily="34" charset="0"/>
              </a:rPr>
              <a:t>Longitudinalni val</a:t>
            </a:r>
            <a:endParaRPr lang="en-US" sz="3600" dirty="0">
              <a:solidFill>
                <a:srgbClr val="002060"/>
              </a:solidFill>
              <a:cs typeface="Arial" pitchFamily="34" charset="0"/>
            </a:endParaRPr>
          </a:p>
        </p:txBody>
      </p:sp>
      <p:sp>
        <p:nvSpPr>
          <p:cNvPr id="4" name="Zvijezda s 5 krakova 3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7829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ični oblačić 3"/>
          <p:cNvSpPr/>
          <p:nvPr/>
        </p:nvSpPr>
        <p:spPr>
          <a:xfrm>
            <a:off x="10698706" y="98006"/>
            <a:ext cx="1427327" cy="940061"/>
          </a:xfrm>
          <a:prstGeom prst="cloudCallou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Akcijski gumb: Pomoć 4">
            <a:hlinkClick r:id="" action="ppaction://noaction" highlightClick="1"/>
          </p:cNvPr>
          <p:cNvSpPr/>
          <p:nvPr/>
        </p:nvSpPr>
        <p:spPr>
          <a:xfrm>
            <a:off x="11026253" y="314170"/>
            <a:ext cx="655094" cy="507732"/>
          </a:xfrm>
          <a:prstGeom prst="actionButtonHelp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>
              <a:noFill/>
            </a:endParaRPr>
          </a:p>
        </p:txBody>
      </p:sp>
      <p:sp>
        <p:nvSpPr>
          <p:cNvPr id="6" name="Naslov 1"/>
          <p:cNvSpPr txBox="1">
            <a:spLocks/>
          </p:cNvSpPr>
          <p:nvPr/>
        </p:nvSpPr>
        <p:spPr>
          <a:xfrm>
            <a:off x="1211768" y="818824"/>
            <a:ext cx="11558516" cy="9400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lef" panose="00000500000000000000" pitchFamily="2" charset="-79"/>
              </a:rPr>
              <a:t>Jeste li razumjeli?</a:t>
            </a:r>
            <a:endParaRPr lang="hr-H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lef" panose="00000500000000000000" pitchFamily="2" charset="-79"/>
            </a:endParaRPr>
          </a:p>
        </p:txBody>
      </p:sp>
      <p:sp>
        <p:nvSpPr>
          <p:cNvPr id="9" name="TextBox 3"/>
          <p:cNvSpPr txBox="1">
            <a:spLocks noGrp="1" noChangeArrowheads="1"/>
          </p:cNvSpPr>
          <p:nvPr>
            <p:ph idx="1"/>
          </p:nvPr>
        </p:nvSpPr>
        <p:spPr bwMode="auto">
          <a:xfrm>
            <a:off x="1211768" y="1758885"/>
            <a:ext cx="9860506" cy="441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Što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je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izvor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vala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Što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valovi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prenose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Kakvi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su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transverzalni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valovi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Koje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valove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nazivamo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longitudinalnim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Što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su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valne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fronte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Što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pokazuju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valne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zrake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Koliki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je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kut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između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valne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fronte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i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valne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zrake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kod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kružnih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 smtClean="0">
                <a:latin typeface="+mn-lt"/>
                <a:cs typeface="Arial" panose="020B0604020202020204" pitchFamily="34" charset="0"/>
              </a:rPr>
              <a:t>i</a:t>
            </a:r>
            <a:r>
              <a:rPr lang="hr-HR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ravnih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200" dirty="0" err="1">
                <a:latin typeface="+mn-lt"/>
                <a:cs typeface="Arial" panose="020B0604020202020204" pitchFamily="34" charset="0"/>
              </a:rPr>
              <a:t>valova</a:t>
            </a:r>
            <a:r>
              <a:rPr lang="en-US" altLang="sr-Latn-RS" sz="2200" dirty="0">
                <a:latin typeface="+mn-lt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1" name="Zvijezda s 5 krakova 10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0777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9389" y="2077107"/>
            <a:ext cx="5436122" cy="4032404"/>
          </a:xfrm>
          <a:prstGeom prst="rect">
            <a:avLst/>
          </a:prstGeom>
        </p:spPr>
      </p:pic>
      <p:sp>
        <p:nvSpPr>
          <p:cNvPr id="7" name="Naslov 1"/>
          <p:cNvSpPr>
            <a:spLocks noGrp="1"/>
          </p:cNvSpPr>
          <p:nvPr>
            <p:ph type="title"/>
          </p:nvPr>
        </p:nvSpPr>
        <p:spPr>
          <a:xfrm>
            <a:off x="1082351" y="751544"/>
            <a:ext cx="10207625" cy="1325563"/>
          </a:xfrm>
        </p:spPr>
        <p:txBody>
          <a:bodyPr>
            <a:noAutofit/>
          </a:bodyPr>
          <a:lstStyle/>
          <a:p>
            <a:pPr algn="ctr"/>
            <a:r>
              <a:rPr lang="hr-HR" sz="3600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Klikom na interaktivnu umnu mapu ponovite ključne pojmove i provjerite znanje </a:t>
            </a:r>
            <a:endParaRPr lang="hr-HR" sz="3600" dirty="0">
              <a:latin typeface="+mn-lt"/>
            </a:endParaRPr>
          </a:p>
        </p:txBody>
      </p:sp>
      <p:sp>
        <p:nvSpPr>
          <p:cNvPr id="5" name="Zvijezda s 5 krakova 4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4362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4"/>
          <p:cNvSpPr txBox="1">
            <a:spLocks noChangeArrowheads="1"/>
          </p:cNvSpPr>
          <p:nvPr/>
        </p:nvSpPr>
        <p:spPr bwMode="auto">
          <a:xfrm>
            <a:off x="1273935" y="1425700"/>
            <a:ext cx="1043295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SzPct val="80000"/>
            </a:pPr>
            <a:r>
              <a:rPr lang="hr-HR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Bacite kamen u mirnu vodu, oko mjesta na kojem je pao kamen nastaje val.</a:t>
            </a:r>
          </a:p>
          <a:p>
            <a:pPr>
              <a:lnSpc>
                <a:spcPct val="150000"/>
              </a:lnSpc>
              <a:buSzPct val="80000"/>
            </a:pPr>
            <a:r>
              <a:rPr lang="hr-HR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Kakvog je oblika taj val? </a:t>
            </a:r>
          </a:p>
          <a:p>
            <a:pPr>
              <a:lnSpc>
                <a:spcPct val="150000"/>
              </a:lnSpc>
              <a:buSzPct val="80000"/>
            </a:pPr>
            <a:r>
              <a:rPr lang="hr-HR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Što znamo o valovima na površini vode? </a:t>
            </a:r>
            <a:endParaRPr lang="en-US" altLang="sr-Latn-R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Zvijezda s 5 krakova 4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  <p:sp>
        <p:nvSpPr>
          <p:cNvPr id="2" name="TekstniOkvir 1"/>
          <p:cNvSpPr txBox="1"/>
          <p:nvPr/>
        </p:nvSpPr>
        <p:spPr>
          <a:xfrm>
            <a:off x="1273935" y="868610"/>
            <a:ext cx="2987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Razmislite</a:t>
            </a:r>
            <a:r>
              <a:rPr lang="hr-HR" sz="3200" dirty="0" smtClean="0">
                <a:solidFill>
                  <a:srgbClr val="002060"/>
                </a:solidFill>
              </a:rPr>
              <a:t>! </a:t>
            </a:r>
            <a:endParaRPr lang="hr-HR" sz="3200" dirty="0">
              <a:solidFill>
                <a:srgbClr val="002060"/>
              </a:solidFill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9715" y="3383789"/>
            <a:ext cx="4508666" cy="268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0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1265756" y="837832"/>
            <a:ext cx="27703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Valovi</a:t>
            </a:r>
            <a:r>
              <a:rPr lang="en-US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na</a:t>
            </a:r>
            <a:r>
              <a:rPr lang="en-US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vodi</a:t>
            </a:r>
            <a:endParaRPr lang="en-US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1265756" y="2455743"/>
            <a:ext cx="70056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sr-Latn-R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Valni</a:t>
            </a:r>
            <a:r>
              <a:rPr lang="en-US" altLang="sr-Latn-R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dolovi</a:t>
            </a:r>
            <a:r>
              <a:rPr lang="en-US" altLang="sr-Latn-R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    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- 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udubine</a:t>
            </a:r>
            <a:endParaRPr lang="en-US" altLang="sr-Latn-RS" sz="2800" dirty="0">
              <a:latin typeface="+mn-lt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sr-Latn-R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Valni</a:t>
            </a:r>
            <a:r>
              <a:rPr lang="en-US" altLang="sr-Latn-R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bregovi</a:t>
            </a:r>
            <a:r>
              <a:rPr lang="en-US" altLang="sr-Latn-R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anose="020B0604020202020204" pitchFamily="34" charset="0"/>
              </a:rPr>
              <a:t>  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- 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izbočine</a:t>
            </a:r>
            <a:endParaRPr lang="hr-HR" altLang="sr-Latn-RS" sz="2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1265756" y="1618198"/>
            <a:ext cx="8752076" cy="67185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800" dirty="0" err="1">
                <a:cs typeface="Arial" pitchFamily="34" charset="0"/>
              </a:rPr>
              <a:t>Gibanje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pri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kojem</a:t>
            </a:r>
            <a:r>
              <a:rPr lang="en-US" sz="2800" dirty="0">
                <a:cs typeface="Arial" pitchFamily="34" charset="0"/>
              </a:rPr>
              <a:t> se </a:t>
            </a:r>
            <a:r>
              <a:rPr lang="en-US" sz="2800" dirty="0" err="1">
                <a:cs typeface="Arial" pitchFamily="34" charset="0"/>
              </a:rPr>
              <a:t>šire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bregovi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i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dolovi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zovemo</a:t>
            </a:r>
            <a:r>
              <a:rPr lang="en-US" sz="2800" dirty="0">
                <a:cs typeface="Arial" pitchFamily="34" charset="0"/>
              </a:rPr>
              <a:t> </a:t>
            </a:r>
            <a:r>
              <a:rPr lang="en-US" sz="2800" dirty="0" err="1">
                <a:cs typeface="Arial" pitchFamily="34" charset="0"/>
              </a:rPr>
              <a:t>valovima</a:t>
            </a:r>
            <a:r>
              <a:rPr lang="en-US" sz="2800" dirty="0">
                <a:cs typeface="Arial" pitchFamily="34" charset="0"/>
              </a:rPr>
              <a:t>.</a:t>
            </a:r>
            <a:endParaRPr lang="hr-HR" sz="2800" dirty="0">
              <a:cs typeface="Arial" pitchFamily="34" charset="0"/>
            </a:endParaRPr>
          </a:p>
        </p:txBody>
      </p:sp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1364527" y="3939618"/>
            <a:ext cx="58320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sr-Latn-R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Izvor</a:t>
            </a:r>
            <a:r>
              <a:rPr lang="en-US" altLang="sr-Latn-R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sr-Latn-RS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vala</a:t>
            </a:r>
            <a:r>
              <a:rPr lang="en-US" altLang="sr-Latn-R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altLang="sr-Latn-RS" sz="2400" dirty="0" err="1">
                <a:latin typeface="Arial" panose="020B0604020202020204" pitchFamily="34" charset="0"/>
                <a:cs typeface="Arial" panose="020B0604020202020204" pitchFamily="34" charset="0"/>
              </a:rPr>
              <a:t>mjesto</a:t>
            </a:r>
            <a:r>
              <a:rPr lang="en-US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sr-Latn-RS" sz="2400" dirty="0" err="1">
                <a:latin typeface="Arial" panose="020B0604020202020204" pitchFamily="34" charset="0"/>
                <a:cs typeface="Arial" panose="020B0604020202020204" pitchFamily="34" charset="0"/>
              </a:rPr>
              <a:t>iz</a:t>
            </a:r>
            <a:r>
              <a:rPr lang="en-US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sr-Latn-RS" sz="2400" dirty="0" err="1">
                <a:latin typeface="Arial" panose="020B0604020202020204" pitchFamily="34" charset="0"/>
                <a:cs typeface="Arial" panose="020B0604020202020204" pitchFamily="34" charset="0"/>
              </a:rPr>
              <a:t>kojeg</a:t>
            </a:r>
            <a:r>
              <a:rPr lang="en-US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US" altLang="sr-Latn-RS" sz="2400" dirty="0" err="1">
                <a:latin typeface="Arial" panose="020B0604020202020204" pitchFamily="34" charset="0"/>
                <a:cs typeface="Arial" panose="020B0604020202020204" pitchFamily="34" charset="0"/>
              </a:rPr>
              <a:t>valovi</a:t>
            </a:r>
            <a:r>
              <a:rPr lang="en-US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sr-Latn-RS" sz="2400" dirty="0" err="1">
                <a:latin typeface="Arial" panose="020B0604020202020204" pitchFamily="34" charset="0"/>
                <a:cs typeface="Arial" panose="020B0604020202020204" pitchFamily="34" charset="0"/>
              </a:rPr>
              <a:t>šire</a:t>
            </a:r>
            <a:r>
              <a:rPr lang="en-US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hr-HR" altLang="sr-Latn-R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5" name="Picture 7" descr="hgkjh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8132" y="3358017"/>
            <a:ext cx="2819400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vijezda s 5 krakova 6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90048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5" grpId="0" animBg="1"/>
      <p:bldP spid="153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1204078" y="837832"/>
            <a:ext cx="25394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r-HR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Kružni valovi</a:t>
            </a:r>
            <a:endParaRPr lang="en-US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1091033" y="1622803"/>
            <a:ext cx="7996484" cy="1318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SzPct val="70000"/>
            </a:pP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Valne 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fronte  kružnih valova su koncentrične kružnice.</a:t>
            </a:r>
          </a:p>
          <a:p>
            <a:pPr>
              <a:lnSpc>
                <a:spcPct val="150000"/>
              </a:lnSpc>
              <a:buSzPct val="70000"/>
            </a:pP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Valna 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zraka – p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rikazuje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 smjer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širenja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 vala.</a:t>
            </a:r>
            <a:endParaRPr lang="en-US" altLang="sr-Latn-RS" sz="2800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21508" name="Picture 7" descr="fgtr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108" y="3294766"/>
            <a:ext cx="3982171" cy="2319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8693238" y="5860005"/>
            <a:ext cx="122349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hr-HR" altLang="sr-Latn-RS" i="1" dirty="0"/>
              <a:t>Kružni val</a:t>
            </a:r>
          </a:p>
        </p:txBody>
      </p:sp>
      <p:pic>
        <p:nvPicPr>
          <p:cNvPr id="21512" name="Picture 8" descr="kružni val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688" y="3148394"/>
            <a:ext cx="3166471" cy="2611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vijezda s 5 krakova 6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  <p:pic>
        <p:nvPicPr>
          <p:cNvPr id="8" name="Picture 2" descr="C:\Users\Hp\Downloads\clapperboard-311792_1280.png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2653" y="937164"/>
            <a:ext cx="1098376" cy="1093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Slika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595642" y="2071894"/>
            <a:ext cx="1212399" cy="737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52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1112539" y="837832"/>
            <a:ext cx="25777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r-HR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Ravni  valov</a:t>
            </a:r>
            <a:r>
              <a:rPr lang="hr-HR" sz="3600" dirty="0">
                <a:solidFill>
                  <a:schemeClr val="accent3">
                    <a:lumMod val="50000"/>
                  </a:schemeClr>
                </a:solidFill>
                <a:cs typeface="Arial" pitchFamily="34" charset="0"/>
              </a:rPr>
              <a:t>i</a:t>
            </a:r>
            <a:endParaRPr lang="en-US" sz="3600" dirty="0">
              <a:solidFill>
                <a:schemeClr val="accent3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2530" name="TextBox 4"/>
          <p:cNvSpPr txBox="1">
            <a:spLocks noChangeArrowheads="1"/>
          </p:cNvSpPr>
          <p:nvPr/>
        </p:nvSpPr>
        <p:spPr bwMode="auto">
          <a:xfrm>
            <a:off x="1082350" y="1457603"/>
            <a:ext cx="1090788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SzPct val="70000"/>
            </a:pP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Valne 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fronte  su ravne i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međusobno usporedne.</a:t>
            </a:r>
            <a:endParaRPr lang="en-US" altLang="sr-Latn-RS" sz="2800" dirty="0">
              <a:latin typeface="+mn-lt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SzPct val="70000"/>
            </a:pPr>
            <a:r>
              <a:rPr lang="en-US" altLang="sr-Latn-RS" sz="2800" dirty="0" err="1" smtClean="0">
                <a:latin typeface="+mn-lt"/>
                <a:cs typeface="Arial" panose="020B0604020202020204" pitchFamily="34" charset="0"/>
              </a:rPr>
              <a:t>Valovi</a:t>
            </a:r>
            <a:r>
              <a:rPr lang="en-US" altLang="sr-Latn-RS" sz="28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se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šire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okomito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na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valne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fronte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,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što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prikazujemo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 </a:t>
            </a:r>
            <a:r>
              <a:rPr lang="en-US" altLang="sr-Latn-RS" sz="2800" dirty="0" err="1" smtClean="0">
                <a:latin typeface="+mn-lt"/>
                <a:cs typeface="Arial" panose="020B0604020202020204" pitchFamily="34" charset="0"/>
              </a:rPr>
              <a:t>valnim</a:t>
            </a:r>
            <a:r>
              <a:rPr lang="en-US" altLang="sr-Latn-RS" sz="28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zrakama</a:t>
            </a:r>
            <a:r>
              <a:rPr lang="en-US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hr-HR" altLang="sr-Latn-R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532" name="Picture 7" descr="jhf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4"/>
          <a:stretch>
            <a:fillRect/>
          </a:stretch>
        </p:blipFill>
        <p:spPr bwMode="auto">
          <a:xfrm>
            <a:off x="1567052" y="3229219"/>
            <a:ext cx="3491247" cy="2299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7175342" y="5891487"/>
            <a:ext cx="10294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hr-HR" altLang="sr-Latn-RS" i="1" dirty="0"/>
              <a:t>Ravni val</a:t>
            </a:r>
          </a:p>
        </p:txBody>
      </p:sp>
      <p:pic>
        <p:nvPicPr>
          <p:cNvPr id="22536" name="Picture 8" descr="ravni val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2273" y="3246538"/>
            <a:ext cx="2795588" cy="246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vijezda s 5 krakova 6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  <p:pic>
        <p:nvPicPr>
          <p:cNvPr id="8" name="Picture 2" descr="C:\Users\Hp\Downloads\clapperboard-311792_1280.png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0324" y="4602198"/>
            <a:ext cx="930951" cy="926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Slika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979601" y="5707163"/>
            <a:ext cx="1212399" cy="737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34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4"/>
          <p:cNvSpPr txBox="1">
            <a:spLocks noChangeArrowheads="1"/>
          </p:cNvSpPr>
          <p:nvPr/>
        </p:nvSpPr>
        <p:spPr bwMode="auto">
          <a:xfrm>
            <a:off x="1249777" y="858010"/>
            <a:ext cx="45640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r-HR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Valovi prenose energiju</a:t>
            </a:r>
            <a:endParaRPr lang="en-US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1249777" y="1550040"/>
            <a:ext cx="9864690" cy="67185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hr-HR" sz="2800" dirty="0">
                <a:cs typeface="Arial" pitchFamily="34" charset="0"/>
              </a:rPr>
              <a:t>Valovi prenose energiju putujući </a:t>
            </a:r>
            <a:r>
              <a:rPr lang="hr-HR" sz="2800" dirty="0" smtClean="0">
                <a:cs typeface="Arial" pitchFamily="34" charset="0"/>
              </a:rPr>
              <a:t>nekim elastičnim </a:t>
            </a:r>
            <a:r>
              <a:rPr lang="hr-HR" sz="2800" dirty="0">
                <a:cs typeface="Arial" pitchFamily="34" charset="0"/>
              </a:rPr>
              <a:t>sredstvom.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5" name="Zvijezda s 5 krakova 4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  <p:pic>
        <p:nvPicPr>
          <p:cNvPr id="2" name="Slika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780" y="2714921"/>
            <a:ext cx="4230185" cy="322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02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82351" y="750773"/>
            <a:ext cx="10271449" cy="986890"/>
          </a:xfrm>
        </p:spPr>
        <p:txBody>
          <a:bodyPr>
            <a:normAutofit/>
          </a:bodyPr>
          <a:lstStyle/>
          <a:p>
            <a:r>
              <a:rPr lang="hr-HR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Valovi – širenje titranja sredstvom </a:t>
            </a:r>
            <a:endParaRPr lang="hr-HR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159192" y="1618198"/>
            <a:ext cx="10271449" cy="160250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hr-HR" dirty="0" smtClean="0"/>
              <a:t>Sredstvo – tijelo kojim se širi val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hr-HR" dirty="0" smtClean="0"/>
              <a:t>Sredstva kojim se širi val – voda, uže, zrak, tlo, …</a:t>
            </a:r>
          </a:p>
        </p:txBody>
      </p:sp>
      <p:sp>
        <p:nvSpPr>
          <p:cNvPr id="4" name="Zvijezda s 5 krakova 3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192" y="3573271"/>
            <a:ext cx="4408811" cy="2215166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7064" y="3573271"/>
            <a:ext cx="3691943" cy="2215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2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4"/>
          <p:cNvSpPr txBox="1">
            <a:spLocks noChangeArrowheads="1"/>
          </p:cNvSpPr>
          <p:nvPr/>
        </p:nvSpPr>
        <p:spPr bwMode="auto">
          <a:xfrm>
            <a:off x="1339403" y="902999"/>
            <a:ext cx="48960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hr-HR" altLang="sr-Latn-RS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Transverzalni valovi na užetu</a:t>
            </a:r>
            <a:endParaRPr lang="en-US" altLang="sr-Latn-R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7410" name="Picture 2" descr="D:\Sandra - školska ppt\FIZIKA8_U\8_II_29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32"/>
          <a:stretch>
            <a:fillRect/>
          </a:stretch>
        </p:blipFill>
        <p:spPr bwMode="auto">
          <a:xfrm>
            <a:off x="5514235" y="3471019"/>
            <a:ext cx="5821057" cy="206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8"/>
          <p:cNvSpPr txBox="1">
            <a:spLocks noChangeArrowheads="1"/>
          </p:cNvSpPr>
          <p:nvPr/>
        </p:nvSpPr>
        <p:spPr bwMode="auto">
          <a:xfrm>
            <a:off x="1223012" y="1725673"/>
            <a:ext cx="7933867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SzPct val="70000"/>
            </a:pPr>
            <a:r>
              <a:rPr lang="hr-HR" altLang="sr-Latn-RS" sz="2400" dirty="0"/>
              <a:t> 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Kako se giba uže koje pomičemo gore -dolje</a:t>
            </a: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?</a:t>
            </a:r>
          </a:p>
          <a:p>
            <a:pPr>
              <a:lnSpc>
                <a:spcPct val="150000"/>
              </a:lnSpc>
              <a:buSzPct val="70000"/>
            </a:pP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Kako pritom titraju dijelovi užeta?</a:t>
            </a:r>
          </a:p>
          <a:p>
            <a:endParaRPr lang="en-US" altLang="sr-Latn-RS" dirty="0"/>
          </a:p>
        </p:txBody>
      </p:sp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966" y="3625565"/>
            <a:ext cx="2865550" cy="206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vijezda s 5 krakova 6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  <p:pic>
        <p:nvPicPr>
          <p:cNvPr id="9" name="Picture 2" descr="C:\Users\Hp\Downloads\clapperboard-311792_1280.png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8808" y="902999"/>
            <a:ext cx="930951" cy="926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Slika 9"/>
          <p:cNvPicPr/>
          <p:nvPr/>
        </p:nvPicPr>
        <p:blipFill>
          <a:blip r:embed="rId6"/>
          <a:stretch>
            <a:fillRect/>
          </a:stretch>
        </p:blipFill>
        <p:spPr>
          <a:xfrm>
            <a:off x="10928083" y="2036684"/>
            <a:ext cx="1212399" cy="737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61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1338330" y="1750453"/>
            <a:ext cx="1025265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hr-HR" altLang="sr-Latn-RS" sz="2800" b="1" dirty="0">
                <a:solidFill>
                  <a:srgbClr val="002060"/>
                </a:solidFill>
                <a:latin typeface="+mn-lt"/>
                <a:cs typeface="Arial" panose="020B0604020202020204" pitchFamily="34" charset="0"/>
              </a:rPr>
              <a:t>Transverzalni ili poprečni val</a:t>
            </a:r>
          </a:p>
          <a:p>
            <a:pPr marL="342900" indent="-342900">
              <a:lnSpc>
                <a:spcPct val="150000"/>
              </a:lnSpc>
              <a:buSzPct val="70000"/>
              <a:buFont typeface="Wingdings" panose="05000000000000000000" pitchFamily="2" charset="2"/>
              <a:buChar char="§"/>
            </a:pP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širi se okomito 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na smjer titranja čestica užeta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u </a:t>
            </a:r>
            <a:r>
              <a:rPr lang="en-US" altLang="sr-Latn-RS" sz="2800" dirty="0" err="1" smtClean="0">
                <a:latin typeface="+mn-lt"/>
                <a:cs typeface="Arial" panose="020B0604020202020204" pitchFamily="34" charset="0"/>
              </a:rPr>
              <a:t>oblik</a:t>
            </a: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u</a:t>
            </a:r>
          </a:p>
          <a:p>
            <a:pPr>
              <a:lnSpc>
                <a:spcPct val="150000"/>
              </a:lnSpc>
              <a:buSzPct val="70000"/>
            </a:pP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   </a:t>
            </a:r>
            <a:r>
              <a:rPr lang="en-US" altLang="sr-Latn-RS" sz="2800" dirty="0" err="1" smtClean="0">
                <a:latin typeface="+mn-lt"/>
                <a:cs typeface="Arial" panose="020B0604020202020204" pitchFamily="34" charset="0"/>
              </a:rPr>
              <a:t>brijega</a:t>
            </a:r>
            <a:r>
              <a:rPr lang="en-US" altLang="sr-Latn-RS" sz="28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i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dola</a:t>
            </a:r>
            <a:r>
              <a:rPr lang="hr-HR" altLang="sr-Latn-RS" sz="2800" dirty="0">
                <a:latin typeface="+mn-lt"/>
                <a:cs typeface="Arial" panose="020B0604020202020204" pitchFamily="34" charset="0"/>
              </a:rPr>
              <a:t>.</a:t>
            </a:r>
            <a:endParaRPr lang="en-US" altLang="sr-Latn-RS" sz="2800" dirty="0">
              <a:latin typeface="+mn-lt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SzPct val="70000"/>
              <a:buFont typeface="Wingdings" panose="05000000000000000000" pitchFamily="2" charset="2"/>
              <a:buChar char="§"/>
            </a:pPr>
            <a:r>
              <a:rPr lang="hr-HR" altLang="sr-Latn-RS" sz="2800" dirty="0" smtClean="0">
                <a:latin typeface="+mn-lt"/>
                <a:cs typeface="Arial" panose="020B0604020202020204" pitchFamily="34" charset="0"/>
              </a:rPr>
              <a:t>širi</a:t>
            </a:r>
            <a:r>
              <a:rPr lang="en-US" altLang="sr-Latn-RS" sz="28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se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samo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u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čvrstim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altLang="sr-Latn-RS" sz="2800" dirty="0" err="1">
                <a:latin typeface="+mn-lt"/>
                <a:cs typeface="Arial" panose="020B0604020202020204" pitchFamily="34" charset="0"/>
              </a:rPr>
              <a:t>tijelima</a:t>
            </a:r>
            <a:r>
              <a:rPr lang="en-US" altLang="sr-Latn-RS" sz="2800" dirty="0">
                <a:latin typeface="+mn-lt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1338331" y="971867"/>
            <a:ext cx="324492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hr-HR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Transverzalni val</a:t>
            </a:r>
            <a:endParaRPr lang="en-US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4" name="Zvijezda s 5 krakova 3"/>
          <p:cNvSpPr/>
          <p:nvPr/>
        </p:nvSpPr>
        <p:spPr>
          <a:xfrm>
            <a:off x="167951" y="703798"/>
            <a:ext cx="914400" cy="91440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>
                <a:solidFill>
                  <a:srgbClr val="FCF26A"/>
                </a:solidFill>
                <a:latin typeface="Alef" panose="00000500000000000000" pitchFamily="2" charset="-79"/>
                <a:cs typeface="Alef" panose="00000500000000000000" pitchFamily="2" charset="-79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3619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ija3" id="{DABE7C06-3859-4085-A9F7-3DA94A5CA651}" vid="{1EB91ACA-D9B5-428A-AC3D-F5A39C58D1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Prezentacija3</Template>
  <TotalTime>691</TotalTime>
  <Words>329</Words>
  <Application>Microsoft Office PowerPoint</Application>
  <PresentationFormat>Široki zaslon</PresentationFormat>
  <Paragraphs>60</Paragraphs>
  <Slides>13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9" baseType="lpstr">
      <vt:lpstr>Alef</vt:lpstr>
      <vt:lpstr>Arial</vt:lpstr>
      <vt:lpstr>Calibri</vt:lpstr>
      <vt:lpstr>Calibri Light</vt:lpstr>
      <vt:lpstr>Wingdings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Valovi – širenje titranja sredstvom 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Klikom na interaktivnu umnu mapu ponovite ključne pojmove i provjerite znanje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Korisnik</dc:creator>
  <cp:lastModifiedBy>Hp</cp:lastModifiedBy>
  <cp:revision>25</cp:revision>
  <dcterms:created xsi:type="dcterms:W3CDTF">2020-09-12T17:39:48Z</dcterms:created>
  <dcterms:modified xsi:type="dcterms:W3CDTF">2020-10-25T18:02:37Z</dcterms:modified>
</cp:coreProperties>
</file>